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4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8823B1-70A8-664C-B68F-83E00B9AE308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C1CD83CA-0EC3-D343-84A2-FD58E79568D8}">
      <dgm:prSet phldrT="[Text]"/>
      <dgm:spPr/>
      <dgm:t>
        <a:bodyPr/>
        <a:lstStyle/>
        <a:p>
          <a:r>
            <a:rPr kumimoji="1" lang="en-US" altLang="ja-JP" dirty="0" smtClean="0"/>
            <a:t>“Three C’s”</a:t>
          </a:r>
          <a:endParaRPr kumimoji="1" lang="ja-JP" altLang="en-US" dirty="0"/>
        </a:p>
      </dgm:t>
    </dgm:pt>
    <dgm:pt modelId="{F7D8468C-264B-3444-BC87-635D2396AE61}" type="parTrans" cxnId="{E845B41F-DE85-0248-97EF-07CB6F7A886B}">
      <dgm:prSet/>
      <dgm:spPr/>
      <dgm:t>
        <a:bodyPr/>
        <a:lstStyle/>
        <a:p>
          <a:endParaRPr kumimoji="1" lang="ja-JP" altLang="en-US"/>
        </a:p>
      </dgm:t>
    </dgm:pt>
    <dgm:pt modelId="{0E8B40E6-491E-C345-BBF4-902C0914184B}" type="sibTrans" cxnId="{E845B41F-DE85-0248-97EF-07CB6F7A886B}">
      <dgm:prSet/>
      <dgm:spPr/>
      <dgm:t>
        <a:bodyPr/>
        <a:lstStyle/>
        <a:p>
          <a:endParaRPr kumimoji="1" lang="ja-JP" altLang="en-US"/>
        </a:p>
      </dgm:t>
    </dgm:pt>
    <dgm:pt modelId="{FCB0B5E1-5EB5-5649-8FDF-8175A57B5F0C}">
      <dgm:prSet phldrT="[Text]"/>
      <dgm:spPr/>
      <dgm:t>
        <a:bodyPr/>
        <a:lstStyle/>
        <a:p>
          <a:r>
            <a:rPr kumimoji="1" lang="en-US" altLang="ja-JP" dirty="0" smtClean="0"/>
            <a:t>Conservation of the Environment</a:t>
          </a:r>
          <a:endParaRPr kumimoji="1" lang="ja-JP" altLang="en-US" dirty="0"/>
        </a:p>
      </dgm:t>
    </dgm:pt>
    <dgm:pt modelId="{65E5E820-268B-BE41-9BC6-9A85A5649444}" type="parTrans" cxnId="{A66C25AE-F33C-274A-9152-C430F1CBC92F}">
      <dgm:prSet/>
      <dgm:spPr/>
      <dgm:t>
        <a:bodyPr/>
        <a:lstStyle/>
        <a:p>
          <a:endParaRPr kumimoji="1" lang="ja-JP" altLang="en-US"/>
        </a:p>
      </dgm:t>
    </dgm:pt>
    <dgm:pt modelId="{F1E9F465-8040-AE4C-866B-0758E3152F38}" type="sibTrans" cxnId="{A66C25AE-F33C-274A-9152-C430F1CBC92F}">
      <dgm:prSet/>
      <dgm:spPr/>
      <dgm:t>
        <a:bodyPr/>
        <a:lstStyle/>
        <a:p>
          <a:endParaRPr kumimoji="1" lang="ja-JP" altLang="en-US"/>
        </a:p>
      </dgm:t>
    </dgm:pt>
    <dgm:pt modelId="{3B98285F-6918-6B4F-B908-867589C61F5A}">
      <dgm:prSet phldrT="[Text]"/>
      <dgm:spPr/>
      <dgm:t>
        <a:bodyPr/>
        <a:lstStyle/>
        <a:p>
          <a:r>
            <a:rPr kumimoji="1" lang="en-US" altLang="ja-JP" dirty="0" smtClean="0"/>
            <a:t>Control Big Business</a:t>
          </a:r>
          <a:endParaRPr kumimoji="1" lang="ja-JP" altLang="en-US" dirty="0"/>
        </a:p>
      </dgm:t>
    </dgm:pt>
    <dgm:pt modelId="{BDC1F311-7193-1F44-80FB-85EE97FD2D1E}" type="parTrans" cxnId="{2361BA9F-A317-7B43-99AA-60BD3B733D09}">
      <dgm:prSet/>
      <dgm:spPr/>
      <dgm:t>
        <a:bodyPr/>
        <a:lstStyle/>
        <a:p>
          <a:endParaRPr kumimoji="1" lang="ja-JP" altLang="en-US"/>
        </a:p>
      </dgm:t>
    </dgm:pt>
    <dgm:pt modelId="{3944DBC2-81A8-934E-8D20-C4DDAFDA6B98}" type="sibTrans" cxnId="{2361BA9F-A317-7B43-99AA-60BD3B733D09}">
      <dgm:prSet/>
      <dgm:spPr/>
      <dgm:t>
        <a:bodyPr/>
        <a:lstStyle/>
        <a:p>
          <a:endParaRPr kumimoji="1" lang="ja-JP" altLang="en-US"/>
        </a:p>
      </dgm:t>
    </dgm:pt>
    <dgm:pt modelId="{B2648A50-442E-8C4B-B99C-A6AA3039E7AE}">
      <dgm:prSet phldrT="[Text]"/>
      <dgm:spPr/>
      <dgm:t>
        <a:bodyPr/>
        <a:lstStyle/>
        <a:p>
          <a:r>
            <a:rPr kumimoji="1" lang="en-US" altLang="ja-JP" dirty="0" smtClean="0"/>
            <a:t>Consumer Protection</a:t>
          </a:r>
          <a:endParaRPr kumimoji="1" lang="ja-JP" altLang="en-US" dirty="0"/>
        </a:p>
      </dgm:t>
    </dgm:pt>
    <dgm:pt modelId="{5B5F9FAA-895C-2A4B-9EA2-890911103022}" type="parTrans" cxnId="{73EBE291-2063-C94C-81ED-4616E101B24A}">
      <dgm:prSet/>
      <dgm:spPr/>
      <dgm:t>
        <a:bodyPr/>
        <a:lstStyle/>
        <a:p>
          <a:endParaRPr kumimoji="1" lang="ja-JP" altLang="en-US"/>
        </a:p>
      </dgm:t>
    </dgm:pt>
    <dgm:pt modelId="{AFB99C9A-F653-9C48-BD0F-B66E60DE7BD8}" type="sibTrans" cxnId="{73EBE291-2063-C94C-81ED-4616E101B24A}">
      <dgm:prSet/>
      <dgm:spPr/>
      <dgm:t>
        <a:bodyPr/>
        <a:lstStyle/>
        <a:p>
          <a:endParaRPr kumimoji="1" lang="ja-JP" altLang="en-US"/>
        </a:p>
      </dgm:t>
    </dgm:pt>
    <dgm:pt modelId="{A9CF8781-7035-E740-8A00-14568570CDB8}" type="pres">
      <dgm:prSet presAssocID="{438823B1-70A8-664C-B68F-83E00B9AE30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38C672D-2511-724E-8A02-688B927C092F}" type="pres">
      <dgm:prSet presAssocID="{C1CD83CA-0EC3-D343-84A2-FD58E79568D8}" presName="hierRoot1" presStyleCnt="0">
        <dgm:presLayoutVars>
          <dgm:hierBranch val="init"/>
        </dgm:presLayoutVars>
      </dgm:prSet>
      <dgm:spPr/>
    </dgm:pt>
    <dgm:pt modelId="{8BF4B5D5-588B-D840-BE09-7B22247321B0}" type="pres">
      <dgm:prSet presAssocID="{C1CD83CA-0EC3-D343-84A2-FD58E79568D8}" presName="rootComposite1" presStyleCnt="0"/>
      <dgm:spPr/>
    </dgm:pt>
    <dgm:pt modelId="{9741E56E-B1E6-E34D-8A45-2399AE4B1C40}" type="pres">
      <dgm:prSet presAssocID="{C1CD83CA-0EC3-D343-84A2-FD58E79568D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B7C61EA5-CDBF-0249-92AE-378666CBAE8B}" type="pres">
      <dgm:prSet presAssocID="{C1CD83CA-0EC3-D343-84A2-FD58E79568D8}" presName="rootConnector1" presStyleLbl="node1" presStyleIdx="0" presStyleCnt="0"/>
      <dgm:spPr/>
    </dgm:pt>
    <dgm:pt modelId="{E5C447A9-2A10-E34D-9B5F-C0B248E7FADA}" type="pres">
      <dgm:prSet presAssocID="{C1CD83CA-0EC3-D343-84A2-FD58E79568D8}" presName="hierChild2" presStyleCnt="0"/>
      <dgm:spPr/>
    </dgm:pt>
    <dgm:pt modelId="{71DCA83D-D155-3E41-9F17-7728A25E92B9}" type="pres">
      <dgm:prSet presAssocID="{65E5E820-268B-BE41-9BC6-9A85A5649444}" presName="Name37" presStyleLbl="parChTrans1D2" presStyleIdx="0" presStyleCnt="3"/>
      <dgm:spPr/>
    </dgm:pt>
    <dgm:pt modelId="{70110258-4CC3-CF4B-B2F5-8948E18E155C}" type="pres">
      <dgm:prSet presAssocID="{FCB0B5E1-5EB5-5649-8FDF-8175A57B5F0C}" presName="hierRoot2" presStyleCnt="0">
        <dgm:presLayoutVars>
          <dgm:hierBranch val="init"/>
        </dgm:presLayoutVars>
      </dgm:prSet>
      <dgm:spPr/>
    </dgm:pt>
    <dgm:pt modelId="{6A58A3BA-C486-2547-A9D7-AB3D94DF8DA7}" type="pres">
      <dgm:prSet presAssocID="{FCB0B5E1-5EB5-5649-8FDF-8175A57B5F0C}" presName="rootComposite" presStyleCnt="0"/>
      <dgm:spPr/>
    </dgm:pt>
    <dgm:pt modelId="{8329EDB1-8615-0C40-A886-28D837A8C4D2}" type="pres">
      <dgm:prSet presAssocID="{FCB0B5E1-5EB5-5649-8FDF-8175A57B5F0C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5EA21EAA-87B3-7A44-BE05-5F7660AE642E}" type="pres">
      <dgm:prSet presAssocID="{FCB0B5E1-5EB5-5649-8FDF-8175A57B5F0C}" presName="rootConnector" presStyleLbl="node2" presStyleIdx="0" presStyleCnt="3"/>
      <dgm:spPr/>
    </dgm:pt>
    <dgm:pt modelId="{E0D41965-5B27-7B42-A369-675AD494791D}" type="pres">
      <dgm:prSet presAssocID="{FCB0B5E1-5EB5-5649-8FDF-8175A57B5F0C}" presName="hierChild4" presStyleCnt="0"/>
      <dgm:spPr/>
    </dgm:pt>
    <dgm:pt modelId="{B446616E-EFC5-7B43-B567-EEFB1E69CF37}" type="pres">
      <dgm:prSet presAssocID="{FCB0B5E1-5EB5-5649-8FDF-8175A57B5F0C}" presName="hierChild5" presStyleCnt="0"/>
      <dgm:spPr/>
    </dgm:pt>
    <dgm:pt modelId="{6FF3105A-6874-0646-B900-77D30B6C542D}" type="pres">
      <dgm:prSet presAssocID="{BDC1F311-7193-1F44-80FB-85EE97FD2D1E}" presName="Name37" presStyleLbl="parChTrans1D2" presStyleIdx="1" presStyleCnt="3"/>
      <dgm:spPr/>
    </dgm:pt>
    <dgm:pt modelId="{B3670F29-5076-7E43-80D5-04EE950A1531}" type="pres">
      <dgm:prSet presAssocID="{3B98285F-6918-6B4F-B908-867589C61F5A}" presName="hierRoot2" presStyleCnt="0">
        <dgm:presLayoutVars>
          <dgm:hierBranch val="init"/>
        </dgm:presLayoutVars>
      </dgm:prSet>
      <dgm:spPr/>
    </dgm:pt>
    <dgm:pt modelId="{117A2438-6B51-0F45-B07F-6E67B9B09D9F}" type="pres">
      <dgm:prSet presAssocID="{3B98285F-6918-6B4F-B908-867589C61F5A}" presName="rootComposite" presStyleCnt="0"/>
      <dgm:spPr/>
    </dgm:pt>
    <dgm:pt modelId="{657DFA00-7CA7-BB42-9404-B69B4A7E0E59}" type="pres">
      <dgm:prSet presAssocID="{3B98285F-6918-6B4F-B908-867589C61F5A}" presName="rootText" presStyleLbl="node2" presStyleIdx="1" presStyleCnt="3">
        <dgm:presLayoutVars>
          <dgm:chPref val="3"/>
        </dgm:presLayoutVars>
      </dgm:prSet>
      <dgm:spPr/>
    </dgm:pt>
    <dgm:pt modelId="{333AC273-C3F3-A547-B85A-AC1D3BE7AF86}" type="pres">
      <dgm:prSet presAssocID="{3B98285F-6918-6B4F-B908-867589C61F5A}" presName="rootConnector" presStyleLbl="node2" presStyleIdx="1" presStyleCnt="3"/>
      <dgm:spPr/>
    </dgm:pt>
    <dgm:pt modelId="{77D9EB5E-0870-3E42-8FDE-693A6FA153F9}" type="pres">
      <dgm:prSet presAssocID="{3B98285F-6918-6B4F-B908-867589C61F5A}" presName="hierChild4" presStyleCnt="0"/>
      <dgm:spPr/>
    </dgm:pt>
    <dgm:pt modelId="{F4841E1E-7B35-C046-9D88-E815230F2247}" type="pres">
      <dgm:prSet presAssocID="{3B98285F-6918-6B4F-B908-867589C61F5A}" presName="hierChild5" presStyleCnt="0"/>
      <dgm:spPr/>
    </dgm:pt>
    <dgm:pt modelId="{BF2A67DC-7E87-5946-9828-BF5DD6AD8D0E}" type="pres">
      <dgm:prSet presAssocID="{5B5F9FAA-895C-2A4B-9EA2-890911103022}" presName="Name37" presStyleLbl="parChTrans1D2" presStyleIdx="2" presStyleCnt="3"/>
      <dgm:spPr/>
    </dgm:pt>
    <dgm:pt modelId="{BD9FA657-9789-A54D-B5BD-DC2B98A9CB35}" type="pres">
      <dgm:prSet presAssocID="{B2648A50-442E-8C4B-B99C-A6AA3039E7AE}" presName="hierRoot2" presStyleCnt="0">
        <dgm:presLayoutVars>
          <dgm:hierBranch val="init"/>
        </dgm:presLayoutVars>
      </dgm:prSet>
      <dgm:spPr/>
    </dgm:pt>
    <dgm:pt modelId="{A4ABEAC0-3975-6141-8246-E1CEE0BB254C}" type="pres">
      <dgm:prSet presAssocID="{B2648A50-442E-8C4B-B99C-A6AA3039E7AE}" presName="rootComposite" presStyleCnt="0"/>
      <dgm:spPr/>
    </dgm:pt>
    <dgm:pt modelId="{F81B1F2A-A609-9240-A68B-956403F6AE3E}" type="pres">
      <dgm:prSet presAssocID="{B2648A50-442E-8C4B-B99C-A6AA3039E7AE}" presName="rootText" presStyleLbl="node2" presStyleIdx="2" presStyleCnt="3">
        <dgm:presLayoutVars>
          <dgm:chPref val="3"/>
        </dgm:presLayoutVars>
      </dgm:prSet>
      <dgm:spPr/>
    </dgm:pt>
    <dgm:pt modelId="{8B331C2C-5DDC-5948-8D9D-CDC84153928F}" type="pres">
      <dgm:prSet presAssocID="{B2648A50-442E-8C4B-B99C-A6AA3039E7AE}" presName="rootConnector" presStyleLbl="node2" presStyleIdx="2" presStyleCnt="3"/>
      <dgm:spPr/>
    </dgm:pt>
    <dgm:pt modelId="{8E2B56B3-4C61-584D-9FA9-04647CEE52D9}" type="pres">
      <dgm:prSet presAssocID="{B2648A50-442E-8C4B-B99C-A6AA3039E7AE}" presName="hierChild4" presStyleCnt="0"/>
      <dgm:spPr/>
    </dgm:pt>
    <dgm:pt modelId="{5DAEB08F-A920-0841-855C-F2A62A9D8ACA}" type="pres">
      <dgm:prSet presAssocID="{B2648A50-442E-8C4B-B99C-A6AA3039E7AE}" presName="hierChild5" presStyleCnt="0"/>
      <dgm:spPr/>
    </dgm:pt>
    <dgm:pt modelId="{BA5B4A2D-5879-AA46-BAC2-2419D8E23450}" type="pres">
      <dgm:prSet presAssocID="{C1CD83CA-0EC3-D343-84A2-FD58E79568D8}" presName="hierChild3" presStyleCnt="0"/>
      <dgm:spPr/>
    </dgm:pt>
  </dgm:ptLst>
  <dgm:cxnLst>
    <dgm:cxn modelId="{A66C25AE-F33C-274A-9152-C430F1CBC92F}" srcId="{C1CD83CA-0EC3-D343-84A2-FD58E79568D8}" destId="{FCB0B5E1-5EB5-5649-8FDF-8175A57B5F0C}" srcOrd="0" destOrd="0" parTransId="{65E5E820-268B-BE41-9BC6-9A85A5649444}" sibTransId="{F1E9F465-8040-AE4C-866B-0758E3152F38}"/>
    <dgm:cxn modelId="{83B775F6-00FF-934A-93C8-6623FDE15B48}" type="presOf" srcId="{B2648A50-442E-8C4B-B99C-A6AA3039E7AE}" destId="{F81B1F2A-A609-9240-A68B-956403F6AE3E}" srcOrd="0" destOrd="0" presId="urn:microsoft.com/office/officeart/2005/8/layout/orgChart1"/>
    <dgm:cxn modelId="{D1B74307-655B-9140-9854-1BE4B8CE5FBE}" type="presOf" srcId="{FCB0B5E1-5EB5-5649-8FDF-8175A57B5F0C}" destId="{5EA21EAA-87B3-7A44-BE05-5F7660AE642E}" srcOrd="1" destOrd="0" presId="urn:microsoft.com/office/officeart/2005/8/layout/orgChart1"/>
    <dgm:cxn modelId="{93CDE082-EEDD-8649-BE67-0905C4B7F77F}" type="presOf" srcId="{65E5E820-268B-BE41-9BC6-9A85A5649444}" destId="{71DCA83D-D155-3E41-9F17-7728A25E92B9}" srcOrd="0" destOrd="0" presId="urn:microsoft.com/office/officeart/2005/8/layout/orgChart1"/>
    <dgm:cxn modelId="{D22F423A-0143-0D43-8A0F-AAC98CBA2407}" type="presOf" srcId="{FCB0B5E1-5EB5-5649-8FDF-8175A57B5F0C}" destId="{8329EDB1-8615-0C40-A886-28D837A8C4D2}" srcOrd="0" destOrd="0" presId="urn:microsoft.com/office/officeart/2005/8/layout/orgChart1"/>
    <dgm:cxn modelId="{43D3411C-2AF7-DD41-A418-3EED00FF2DBB}" type="presOf" srcId="{B2648A50-442E-8C4B-B99C-A6AA3039E7AE}" destId="{8B331C2C-5DDC-5948-8D9D-CDC84153928F}" srcOrd="1" destOrd="0" presId="urn:microsoft.com/office/officeart/2005/8/layout/orgChart1"/>
    <dgm:cxn modelId="{0321340C-57DB-0747-876D-BD7678F6B7E5}" type="presOf" srcId="{438823B1-70A8-664C-B68F-83E00B9AE308}" destId="{A9CF8781-7035-E740-8A00-14568570CDB8}" srcOrd="0" destOrd="0" presId="urn:microsoft.com/office/officeart/2005/8/layout/orgChart1"/>
    <dgm:cxn modelId="{2361BA9F-A317-7B43-99AA-60BD3B733D09}" srcId="{C1CD83CA-0EC3-D343-84A2-FD58E79568D8}" destId="{3B98285F-6918-6B4F-B908-867589C61F5A}" srcOrd="1" destOrd="0" parTransId="{BDC1F311-7193-1F44-80FB-85EE97FD2D1E}" sibTransId="{3944DBC2-81A8-934E-8D20-C4DDAFDA6B98}"/>
    <dgm:cxn modelId="{901B6DC8-B925-9E49-A901-F11C542BA6E2}" type="presOf" srcId="{BDC1F311-7193-1F44-80FB-85EE97FD2D1E}" destId="{6FF3105A-6874-0646-B900-77D30B6C542D}" srcOrd="0" destOrd="0" presId="urn:microsoft.com/office/officeart/2005/8/layout/orgChart1"/>
    <dgm:cxn modelId="{D2ED514B-F78D-4944-AE09-BD1BDF0A9C4C}" type="presOf" srcId="{3B98285F-6918-6B4F-B908-867589C61F5A}" destId="{333AC273-C3F3-A547-B85A-AC1D3BE7AF86}" srcOrd="1" destOrd="0" presId="urn:microsoft.com/office/officeart/2005/8/layout/orgChart1"/>
    <dgm:cxn modelId="{BAC30C12-A3EF-CE40-A692-0638A377AB98}" type="presOf" srcId="{5B5F9FAA-895C-2A4B-9EA2-890911103022}" destId="{BF2A67DC-7E87-5946-9828-BF5DD6AD8D0E}" srcOrd="0" destOrd="0" presId="urn:microsoft.com/office/officeart/2005/8/layout/orgChart1"/>
    <dgm:cxn modelId="{36D4C98A-A95E-E948-8EF0-0D6E5BE860DD}" type="presOf" srcId="{C1CD83CA-0EC3-D343-84A2-FD58E79568D8}" destId="{9741E56E-B1E6-E34D-8A45-2399AE4B1C40}" srcOrd="0" destOrd="0" presId="urn:microsoft.com/office/officeart/2005/8/layout/orgChart1"/>
    <dgm:cxn modelId="{73EBE291-2063-C94C-81ED-4616E101B24A}" srcId="{C1CD83CA-0EC3-D343-84A2-FD58E79568D8}" destId="{B2648A50-442E-8C4B-B99C-A6AA3039E7AE}" srcOrd="2" destOrd="0" parTransId="{5B5F9FAA-895C-2A4B-9EA2-890911103022}" sibTransId="{AFB99C9A-F653-9C48-BD0F-B66E60DE7BD8}"/>
    <dgm:cxn modelId="{A8FBD1AE-81E2-8443-BC91-1293634C891C}" type="presOf" srcId="{3B98285F-6918-6B4F-B908-867589C61F5A}" destId="{657DFA00-7CA7-BB42-9404-B69B4A7E0E59}" srcOrd="0" destOrd="0" presId="urn:microsoft.com/office/officeart/2005/8/layout/orgChart1"/>
    <dgm:cxn modelId="{E845B41F-DE85-0248-97EF-07CB6F7A886B}" srcId="{438823B1-70A8-664C-B68F-83E00B9AE308}" destId="{C1CD83CA-0EC3-D343-84A2-FD58E79568D8}" srcOrd="0" destOrd="0" parTransId="{F7D8468C-264B-3444-BC87-635D2396AE61}" sibTransId="{0E8B40E6-491E-C345-BBF4-902C0914184B}"/>
    <dgm:cxn modelId="{0816C861-6504-C44C-A633-7A704327B77C}" type="presOf" srcId="{C1CD83CA-0EC3-D343-84A2-FD58E79568D8}" destId="{B7C61EA5-CDBF-0249-92AE-378666CBAE8B}" srcOrd="1" destOrd="0" presId="urn:microsoft.com/office/officeart/2005/8/layout/orgChart1"/>
    <dgm:cxn modelId="{4B79BF62-0229-3045-8FB7-969304B29E1A}" type="presParOf" srcId="{A9CF8781-7035-E740-8A00-14568570CDB8}" destId="{938C672D-2511-724E-8A02-688B927C092F}" srcOrd="0" destOrd="0" presId="urn:microsoft.com/office/officeart/2005/8/layout/orgChart1"/>
    <dgm:cxn modelId="{F320C906-8430-3C41-968D-F1609215D032}" type="presParOf" srcId="{938C672D-2511-724E-8A02-688B927C092F}" destId="{8BF4B5D5-588B-D840-BE09-7B22247321B0}" srcOrd="0" destOrd="0" presId="urn:microsoft.com/office/officeart/2005/8/layout/orgChart1"/>
    <dgm:cxn modelId="{74260670-9C40-B248-B892-60CD8F6D004E}" type="presParOf" srcId="{8BF4B5D5-588B-D840-BE09-7B22247321B0}" destId="{9741E56E-B1E6-E34D-8A45-2399AE4B1C40}" srcOrd="0" destOrd="0" presId="urn:microsoft.com/office/officeart/2005/8/layout/orgChart1"/>
    <dgm:cxn modelId="{D9F2EF93-D1B3-944F-A2C8-7D7DE52B8C4B}" type="presParOf" srcId="{8BF4B5D5-588B-D840-BE09-7B22247321B0}" destId="{B7C61EA5-CDBF-0249-92AE-378666CBAE8B}" srcOrd="1" destOrd="0" presId="urn:microsoft.com/office/officeart/2005/8/layout/orgChart1"/>
    <dgm:cxn modelId="{00ECF0EC-1399-EF49-A76D-9416AAD1471A}" type="presParOf" srcId="{938C672D-2511-724E-8A02-688B927C092F}" destId="{E5C447A9-2A10-E34D-9B5F-C0B248E7FADA}" srcOrd="1" destOrd="0" presId="urn:microsoft.com/office/officeart/2005/8/layout/orgChart1"/>
    <dgm:cxn modelId="{C6DB1815-B563-0B4F-ADCF-55F06B78A09F}" type="presParOf" srcId="{E5C447A9-2A10-E34D-9B5F-C0B248E7FADA}" destId="{71DCA83D-D155-3E41-9F17-7728A25E92B9}" srcOrd="0" destOrd="0" presId="urn:microsoft.com/office/officeart/2005/8/layout/orgChart1"/>
    <dgm:cxn modelId="{6EC7D172-5692-7247-B40B-0A07D0C047C0}" type="presParOf" srcId="{E5C447A9-2A10-E34D-9B5F-C0B248E7FADA}" destId="{70110258-4CC3-CF4B-B2F5-8948E18E155C}" srcOrd="1" destOrd="0" presId="urn:microsoft.com/office/officeart/2005/8/layout/orgChart1"/>
    <dgm:cxn modelId="{0DC09AC3-8469-DF48-A919-F16B49E0E594}" type="presParOf" srcId="{70110258-4CC3-CF4B-B2F5-8948E18E155C}" destId="{6A58A3BA-C486-2547-A9D7-AB3D94DF8DA7}" srcOrd="0" destOrd="0" presId="urn:microsoft.com/office/officeart/2005/8/layout/orgChart1"/>
    <dgm:cxn modelId="{2D73CFF2-4773-9A49-B337-45FA8D8220B1}" type="presParOf" srcId="{6A58A3BA-C486-2547-A9D7-AB3D94DF8DA7}" destId="{8329EDB1-8615-0C40-A886-28D837A8C4D2}" srcOrd="0" destOrd="0" presId="urn:microsoft.com/office/officeart/2005/8/layout/orgChart1"/>
    <dgm:cxn modelId="{1F7CC749-0F29-2A42-93D0-86AA68E82FC8}" type="presParOf" srcId="{6A58A3BA-C486-2547-A9D7-AB3D94DF8DA7}" destId="{5EA21EAA-87B3-7A44-BE05-5F7660AE642E}" srcOrd="1" destOrd="0" presId="urn:microsoft.com/office/officeart/2005/8/layout/orgChart1"/>
    <dgm:cxn modelId="{0585163D-D829-4F4E-A8A1-00036AAB3549}" type="presParOf" srcId="{70110258-4CC3-CF4B-B2F5-8948E18E155C}" destId="{E0D41965-5B27-7B42-A369-675AD494791D}" srcOrd="1" destOrd="0" presId="urn:microsoft.com/office/officeart/2005/8/layout/orgChart1"/>
    <dgm:cxn modelId="{4A09CA7C-AF4F-4B4E-8ADF-07A6B82BED91}" type="presParOf" srcId="{70110258-4CC3-CF4B-B2F5-8948E18E155C}" destId="{B446616E-EFC5-7B43-B567-EEFB1E69CF37}" srcOrd="2" destOrd="0" presId="urn:microsoft.com/office/officeart/2005/8/layout/orgChart1"/>
    <dgm:cxn modelId="{E6357907-07E1-D147-AC0B-25D4B4E17CE2}" type="presParOf" srcId="{E5C447A9-2A10-E34D-9B5F-C0B248E7FADA}" destId="{6FF3105A-6874-0646-B900-77D30B6C542D}" srcOrd="2" destOrd="0" presId="urn:microsoft.com/office/officeart/2005/8/layout/orgChart1"/>
    <dgm:cxn modelId="{28D6AD5D-7858-6041-ACC3-481FBC51ABD4}" type="presParOf" srcId="{E5C447A9-2A10-E34D-9B5F-C0B248E7FADA}" destId="{B3670F29-5076-7E43-80D5-04EE950A1531}" srcOrd="3" destOrd="0" presId="urn:microsoft.com/office/officeart/2005/8/layout/orgChart1"/>
    <dgm:cxn modelId="{F5A620CB-EBA2-8F43-94AA-032F55F7566C}" type="presParOf" srcId="{B3670F29-5076-7E43-80D5-04EE950A1531}" destId="{117A2438-6B51-0F45-B07F-6E67B9B09D9F}" srcOrd="0" destOrd="0" presId="urn:microsoft.com/office/officeart/2005/8/layout/orgChart1"/>
    <dgm:cxn modelId="{6E4A25E0-3B06-0446-8A54-802BB021F7ED}" type="presParOf" srcId="{117A2438-6B51-0F45-B07F-6E67B9B09D9F}" destId="{657DFA00-7CA7-BB42-9404-B69B4A7E0E59}" srcOrd="0" destOrd="0" presId="urn:microsoft.com/office/officeart/2005/8/layout/orgChart1"/>
    <dgm:cxn modelId="{BBB0E53A-B972-AB46-B5A9-B5A76A67E2B4}" type="presParOf" srcId="{117A2438-6B51-0F45-B07F-6E67B9B09D9F}" destId="{333AC273-C3F3-A547-B85A-AC1D3BE7AF86}" srcOrd="1" destOrd="0" presId="urn:microsoft.com/office/officeart/2005/8/layout/orgChart1"/>
    <dgm:cxn modelId="{F22B7FF0-458C-9243-A3C8-CCA7789072D4}" type="presParOf" srcId="{B3670F29-5076-7E43-80D5-04EE950A1531}" destId="{77D9EB5E-0870-3E42-8FDE-693A6FA153F9}" srcOrd="1" destOrd="0" presId="urn:microsoft.com/office/officeart/2005/8/layout/orgChart1"/>
    <dgm:cxn modelId="{CC4E6C22-9B36-BA49-A20A-51E4A2F72FDF}" type="presParOf" srcId="{B3670F29-5076-7E43-80D5-04EE950A1531}" destId="{F4841E1E-7B35-C046-9D88-E815230F2247}" srcOrd="2" destOrd="0" presId="urn:microsoft.com/office/officeart/2005/8/layout/orgChart1"/>
    <dgm:cxn modelId="{5F9CA2C0-6A8D-AE4D-A981-037AF7D6F6C2}" type="presParOf" srcId="{E5C447A9-2A10-E34D-9B5F-C0B248E7FADA}" destId="{BF2A67DC-7E87-5946-9828-BF5DD6AD8D0E}" srcOrd="4" destOrd="0" presId="urn:microsoft.com/office/officeart/2005/8/layout/orgChart1"/>
    <dgm:cxn modelId="{BFFDF228-ED7C-1E47-98BE-DF032F4BAE9B}" type="presParOf" srcId="{E5C447A9-2A10-E34D-9B5F-C0B248E7FADA}" destId="{BD9FA657-9789-A54D-B5BD-DC2B98A9CB35}" srcOrd="5" destOrd="0" presId="urn:microsoft.com/office/officeart/2005/8/layout/orgChart1"/>
    <dgm:cxn modelId="{069E19C0-C2C2-1E4B-8666-10EC49478A1C}" type="presParOf" srcId="{BD9FA657-9789-A54D-B5BD-DC2B98A9CB35}" destId="{A4ABEAC0-3975-6141-8246-E1CEE0BB254C}" srcOrd="0" destOrd="0" presId="urn:microsoft.com/office/officeart/2005/8/layout/orgChart1"/>
    <dgm:cxn modelId="{2E27EB54-7303-A347-9AB1-9F7D22B00813}" type="presParOf" srcId="{A4ABEAC0-3975-6141-8246-E1CEE0BB254C}" destId="{F81B1F2A-A609-9240-A68B-956403F6AE3E}" srcOrd="0" destOrd="0" presId="urn:microsoft.com/office/officeart/2005/8/layout/orgChart1"/>
    <dgm:cxn modelId="{E95B65DA-47CD-3046-9F39-194ECF01A7CC}" type="presParOf" srcId="{A4ABEAC0-3975-6141-8246-E1CEE0BB254C}" destId="{8B331C2C-5DDC-5948-8D9D-CDC84153928F}" srcOrd="1" destOrd="0" presId="urn:microsoft.com/office/officeart/2005/8/layout/orgChart1"/>
    <dgm:cxn modelId="{74E86852-1DE5-1240-AB53-40D067FE5564}" type="presParOf" srcId="{BD9FA657-9789-A54D-B5BD-DC2B98A9CB35}" destId="{8E2B56B3-4C61-584D-9FA9-04647CEE52D9}" srcOrd="1" destOrd="0" presId="urn:microsoft.com/office/officeart/2005/8/layout/orgChart1"/>
    <dgm:cxn modelId="{3B657ED2-DDE4-2349-9EAE-8AA0160A9333}" type="presParOf" srcId="{BD9FA657-9789-A54D-B5BD-DC2B98A9CB35}" destId="{5DAEB08F-A920-0841-855C-F2A62A9D8ACA}" srcOrd="2" destOrd="0" presId="urn:microsoft.com/office/officeart/2005/8/layout/orgChart1"/>
    <dgm:cxn modelId="{73142C82-BD21-4B46-BC36-A162F678BC9C}" type="presParOf" srcId="{938C672D-2511-724E-8A02-688B927C092F}" destId="{BA5B4A2D-5879-AA46-BAC2-2419D8E234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2A67DC-7E87-5946-9828-BF5DD6AD8D0E}">
      <dsp:nvSpPr>
        <dsp:cNvPr id="0" name=""/>
        <dsp:cNvSpPr/>
      </dsp:nvSpPr>
      <dsp:spPr>
        <a:xfrm>
          <a:off x="4397623" y="2286301"/>
          <a:ext cx="3111350" cy="539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993"/>
              </a:lnTo>
              <a:lnTo>
                <a:pt x="3111350" y="269993"/>
              </a:lnTo>
              <a:lnTo>
                <a:pt x="3111350" y="53998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F3105A-6874-0646-B900-77D30B6C542D}">
      <dsp:nvSpPr>
        <dsp:cNvPr id="0" name=""/>
        <dsp:cNvSpPr/>
      </dsp:nvSpPr>
      <dsp:spPr>
        <a:xfrm>
          <a:off x="4351903" y="2286301"/>
          <a:ext cx="91440" cy="5399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998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DCA83D-D155-3E41-9F17-7728A25E92B9}">
      <dsp:nvSpPr>
        <dsp:cNvPr id="0" name=""/>
        <dsp:cNvSpPr/>
      </dsp:nvSpPr>
      <dsp:spPr>
        <a:xfrm>
          <a:off x="1286272" y="2286301"/>
          <a:ext cx="3111350" cy="539986"/>
        </a:xfrm>
        <a:custGeom>
          <a:avLst/>
          <a:gdLst/>
          <a:ahLst/>
          <a:cxnLst/>
          <a:rect l="0" t="0" r="0" b="0"/>
          <a:pathLst>
            <a:path>
              <a:moveTo>
                <a:pt x="3111350" y="0"/>
              </a:moveTo>
              <a:lnTo>
                <a:pt x="3111350" y="269993"/>
              </a:lnTo>
              <a:lnTo>
                <a:pt x="0" y="269993"/>
              </a:lnTo>
              <a:lnTo>
                <a:pt x="0" y="53998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41E56E-B1E6-E34D-8A45-2399AE4B1C40}">
      <dsp:nvSpPr>
        <dsp:cNvPr id="0" name=""/>
        <dsp:cNvSpPr/>
      </dsp:nvSpPr>
      <dsp:spPr>
        <a:xfrm>
          <a:off x="3111941" y="1000619"/>
          <a:ext cx="2571364" cy="1285682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>
            <a:rot lat="0" lon="0" rev="0"/>
          </a:camera>
          <a:lightRig rig="chilly" dir="tl">
            <a:rot lat="0" lon="0" rev="54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3000" kern="1200" dirty="0" smtClean="0"/>
            <a:t>“Three C’s”</a:t>
          </a:r>
          <a:endParaRPr kumimoji="1" lang="ja-JP" altLang="en-US" sz="3000" kern="1200" dirty="0"/>
        </a:p>
      </dsp:txBody>
      <dsp:txXfrm>
        <a:off x="3111941" y="1000619"/>
        <a:ext cx="2571364" cy="1285682"/>
      </dsp:txXfrm>
    </dsp:sp>
    <dsp:sp modelId="{8329EDB1-8615-0C40-A886-28D837A8C4D2}">
      <dsp:nvSpPr>
        <dsp:cNvPr id="0" name=""/>
        <dsp:cNvSpPr/>
      </dsp:nvSpPr>
      <dsp:spPr>
        <a:xfrm>
          <a:off x="590" y="2826288"/>
          <a:ext cx="2571364" cy="1285682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>
            <a:rot lat="0" lon="0" rev="0"/>
          </a:camera>
          <a:lightRig rig="chilly" dir="tl">
            <a:rot lat="0" lon="0" rev="54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3000" kern="1200" dirty="0" smtClean="0"/>
            <a:t>Conservation of the Environment</a:t>
          </a:r>
          <a:endParaRPr kumimoji="1" lang="ja-JP" altLang="en-US" sz="3000" kern="1200" dirty="0"/>
        </a:p>
      </dsp:txBody>
      <dsp:txXfrm>
        <a:off x="590" y="2826288"/>
        <a:ext cx="2571364" cy="1285682"/>
      </dsp:txXfrm>
    </dsp:sp>
    <dsp:sp modelId="{657DFA00-7CA7-BB42-9404-B69B4A7E0E59}">
      <dsp:nvSpPr>
        <dsp:cNvPr id="0" name=""/>
        <dsp:cNvSpPr/>
      </dsp:nvSpPr>
      <dsp:spPr>
        <a:xfrm>
          <a:off x="3111941" y="2826288"/>
          <a:ext cx="2571364" cy="1285682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>
            <a:rot lat="0" lon="0" rev="0"/>
          </a:camera>
          <a:lightRig rig="chilly" dir="tl">
            <a:rot lat="0" lon="0" rev="54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3000" kern="1200" dirty="0" smtClean="0"/>
            <a:t>Control Big Business</a:t>
          </a:r>
          <a:endParaRPr kumimoji="1" lang="ja-JP" altLang="en-US" sz="3000" kern="1200" dirty="0"/>
        </a:p>
      </dsp:txBody>
      <dsp:txXfrm>
        <a:off x="3111941" y="2826288"/>
        <a:ext cx="2571364" cy="1285682"/>
      </dsp:txXfrm>
    </dsp:sp>
    <dsp:sp modelId="{F81B1F2A-A609-9240-A68B-956403F6AE3E}">
      <dsp:nvSpPr>
        <dsp:cNvPr id="0" name=""/>
        <dsp:cNvSpPr/>
      </dsp:nvSpPr>
      <dsp:spPr>
        <a:xfrm>
          <a:off x="6223292" y="2826288"/>
          <a:ext cx="2571364" cy="1285682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90000"/>
                <a:satMod val="300000"/>
              </a:schemeClr>
            </a:duotone>
          </a:blip>
          <a:stretch/>
        </a:blipFill>
        <a:ln>
          <a:noFill/>
        </a:ln>
        <a:effectLst>
          <a:innerShdw blurRad="127000">
            <a:srgbClr val="FFFFFF">
              <a:alpha val="35000"/>
            </a:srgbClr>
          </a:innerShdw>
        </a:effectLst>
        <a:scene3d>
          <a:camera prst="orthographicFront">
            <a:rot lat="0" lon="0" rev="0"/>
          </a:camera>
          <a:lightRig rig="chilly" dir="tl">
            <a:rot lat="0" lon="0" rev="54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3000" kern="1200" dirty="0" smtClean="0"/>
            <a:t>Consumer Protection</a:t>
          </a:r>
          <a:endParaRPr kumimoji="1" lang="ja-JP" altLang="en-US" sz="3000" kern="1200" dirty="0"/>
        </a:p>
      </dsp:txBody>
      <dsp:txXfrm>
        <a:off x="6223292" y="2826288"/>
        <a:ext cx="2571364" cy="12856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E90C4CEC-16D5-4229-B4DE-FDE9B679D7E2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ja-JP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ja-JP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0C4CEC-16D5-4229-B4DE-FDE9B679D7E2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kumimoji="1"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kumimoji="1"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kumimoji="1"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kumimoji="1"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kumimoji="1"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kumimoji="1"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kumimoji="1"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4" Type="http://schemas.openxmlformats.org/officeDocument/2006/relationships/image" Target="../media/image10.jpeg"/><Relationship Id="rId5" Type="http://schemas.openxmlformats.org/officeDocument/2006/relationships/image" Target="../media/image11.JP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 smtClean="0"/>
              <a:t>The Life and Times of Theodore Roosevelt</a:t>
            </a: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sz="2800" dirty="0" smtClean="0"/>
              <a:t>(Mr. </a:t>
            </a:r>
            <a:r>
              <a:rPr kumimoji="1" lang="en-US" altLang="ja-JP" sz="2800" dirty="0" err="1" smtClean="0"/>
              <a:t>Accetta’s</a:t>
            </a:r>
            <a:r>
              <a:rPr kumimoji="1" lang="en-US" altLang="ja-JP" sz="2800" dirty="0" smtClean="0"/>
              <a:t> Favorite President)</a:t>
            </a:r>
          </a:p>
          <a:p>
            <a:endParaRPr lang="en-US" altLang="ja-JP" dirty="0"/>
          </a:p>
          <a:p>
            <a:r>
              <a:rPr lang="en-US" altLang="ja-JP" dirty="0" smtClean="0"/>
              <a:t>Social Studies 8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51996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Early Life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801906"/>
            <a:ext cx="3770843" cy="4324257"/>
          </a:xfrm>
        </p:spPr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Born October 27, 1958 in NYC.</a:t>
            </a:r>
          </a:p>
          <a:p>
            <a:r>
              <a:rPr lang="en-US" altLang="ja-JP" dirty="0" smtClean="0"/>
              <a:t>As a child he was sickly, but very interested in nature</a:t>
            </a:r>
          </a:p>
          <a:p>
            <a:r>
              <a:rPr kumimoji="1" lang="en-US" altLang="ja-JP" dirty="0" smtClean="0"/>
              <a:t>Attended Harvard University</a:t>
            </a:r>
          </a:p>
          <a:p>
            <a:r>
              <a:rPr lang="en-US" altLang="ja-JP" dirty="0" smtClean="0"/>
              <a:t>Worked as a rancher in South Dakota in 1884-1886</a:t>
            </a:r>
          </a:p>
          <a:p>
            <a:pPr marL="0" indent="0">
              <a:buNone/>
            </a:pPr>
            <a:endParaRPr kumimoji="1" lang="en-US" altLang="ja-JP" dirty="0" smtClean="0"/>
          </a:p>
          <a:p>
            <a:endParaRPr kumimoji="1" lang="ja-JP" altLang="en-US" dirty="0"/>
          </a:p>
        </p:txBody>
      </p:sp>
      <p:pic>
        <p:nvPicPr>
          <p:cNvPr id="4" name="Picture 3" descr="TR_Buckskin_Tiffany_Knif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670" y="1801906"/>
            <a:ext cx="3232222" cy="404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246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Early Life Continued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801906"/>
            <a:ext cx="3753909" cy="4324257"/>
          </a:xfrm>
        </p:spPr>
        <p:txBody>
          <a:bodyPr>
            <a:normAutofit fontScale="85000" lnSpcReduction="20000"/>
          </a:bodyPr>
          <a:lstStyle/>
          <a:p>
            <a:r>
              <a:rPr kumimoji="1" lang="en-US" altLang="ja-JP" dirty="0" smtClean="0"/>
              <a:t>Led group of soldiers known as the “Rough Riders” during the Spanish-American War in 1898.</a:t>
            </a:r>
          </a:p>
          <a:p>
            <a:r>
              <a:rPr lang="en-US" altLang="ja-JP" dirty="0" smtClean="0"/>
              <a:t>Elected Governor of New York in 1898.</a:t>
            </a:r>
          </a:p>
          <a:p>
            <a:r>
              <a:rPr lang="en-US" altLang="ja-JP" dirty="0" smtClean="0"/>
              <a:t>March 4, 1901: Elected Vice President of the United States under President William McKinley.</a:t>
            </a:r>
          </a:p>
          <a:p>
            <a:r>
              <a:rPr lang="en-US" altLang="ja-JP" dirty="0" smtClean="0"/>
              <a:t>September 14, 1901: McKinley is assassinated; Roosevelt becomes the President of the United States</a:t>
            </a:r>
          </a:p>
          <a:p>
            <a:endParaRPr kumimoji="1" lang="ja-JP" altLang="en-US" dirty="0"/>
          </a:p>
        </p:txBody>
      </p:sp>
      <p:pic>
        <p:nvPicPr>
          <p:cNvPr id="4" name="Picture 3" descr="soldierpic4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025" y="1483045"/>
            <a:ext cx="3204711" cy="443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336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4000" dirty="0" smtClean="0"/>
              <a:t>1868-1901:</a:t>
            </a:r>
            <a:br>
              <a:rPr kumimoji="1" lang="en-US" altLang="ja-JP" sz="4000" dirty="0" smtClean="0"/>
            </a:br>
            <a:r>
              <a:rPr lang="en-US" altLang="ja-JP" sz="4000" dirty="0" smtClean="0"/>
              <a:t>“The Era of Presidential Facial Hair”</a:t>
            </a:r>
            <a:endParaRPr kumimoji="1" lang="ja-JP" alt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From 1868 to 1901, the Presidents of the United States had luscious facial hair but did not do much else; CONGRESS largely controlled the government.</a:t>
            </a:r>
          </a:p>
          <a:p>
            <a:r>
              <a:rPr lang="en-US" altLang="ja-JP" dirty="0" smtClean="0"/>
              <a:t>Upon his inauguration, Roosevelt set out to break this trend and re-establish presidential authority.</a:t>
            </a:r>
            <a:endParaRPr kumimoji="1" lang="ja-JP" altLang="en-US" dirty="0"/>
          </a:p>
        </p:txBody>
      </p:sp>
      <p:pic>
        <p:nvPicPr>
          <p:cNvPr id="4" name="Picture 3" descr="jb_nation_grant_1_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2399"/>
            <a:ext cx="1349377" cy="1659467"/>
          </a:xfrm>
          <a:prstGeom prst="rect">
            <a:avLst/>
          </a:prstGeom>
        </p:spPr>
      </p:pic>
      <p:pic>
        <p:nvPicPr>
          <p:cNvPr id="5" name="Picture 4" descr="haye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377" y="3943349"/>
            <a:ext cx="1292223" cy="1651000"/>
          </a:xfrm>
          <a:prstGeom prst="rect">
            <a:avLst/>
          </a:prstGeom>
        </p:spPr>
      </p:pic>
      <p:pic>
        <p:nvPicPr>
          <p:cNvPr id="6" name="Picture 5" descr="220px-James_Abram_Garfield,_photo_portrait_seated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3943349"/>
            <a:ext cx="1310290" cy="1661683"/>
          </a:xfrm>
          <a:prstGeom prst="rect">
            <a:avLst/>
          </a:prstGeom>
        </p:spPr>
      </p:pic>
      <p:pic>
        <p:nvPicPr>
          <p:cNvPr id="7" name="Picture 6" descr="220px-Chester_A._Arthur_by_Ole_Peter_Hansen_Balling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890" y="3943349"/>
            <a:ext cx="1420284" cy="1678517"/>
          </a:xfrm>
          <a:prstGeom prst="rect">
            <a:avLst/>
          </a:prstGeom>
        </p:spPr>
      </p:pic>
      <p:pic>
        <p:nvPicPr>
          <p:cNvPr id="8" name="Picture 7" descr="220px-StephenGroverClevelan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174" y="3962399"/>
            <a:ext cx="1270000" cy="1651000"/>
          </a:xfrm>
          <a:prstGeom prst="rect">
            <a:avLst/>
          </a:prstGeom>
        </p:spPr>
      </p:pic>
      <p:pic>
        <p:nvPicPr>
          <p:cNvPr id="9" name="Picture 8" descr="benjamin-harrison-biography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174" y="3962399"/>
            <a:ext cx="1259973" cy="1651000"/>
          </a:xfrm>
          <a:prstGeom prst="rect">
            <a:avLst/>
          </a:prstGeom>
        </p:spPr>
      </p:pic>
      <p:pic>
        <p:nvPicPr>
          <p:cNvPr id="10" name="Picture 9" descr="William_McKinley_by_Courtney_Art_Studio,_1896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147" y="3943349"/>
            <a:ext cx="1179631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708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95600217"/>
              </p:ext>
            </p:extLst>
          </p:nvPr>
        </p:nvGraphicFramePr>
        <p:xfrm>
          <a:off x="201019" y="1417985"/>
          <a:ext cx="8795247" cy="5112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52422" y="352823"/>
            <a:ext cx="72322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 smtClean="0"/>
              <a:t>Roosevelt’s Plan: </a:t>
            </a:r>
          </a:p>
          <a:p>
            <a:pPr algn="ctr"/>
            <a:r>
              <a:rPr kumimoji="1" lang="en-US" altLang="ja-JP" sz="4000" dirty="0" smtClean="0"/>
              <a:t>The Square Deal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848169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Conservation of the Environment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5" y="1801906"/>
            <a:ext cx="4837928" cy="4324257"/>
          </a:xfrm>
        </p:spPr>
        <p:txBody>
          <a:bodyPr/>
          <a:lstStyle/>
          <a:p>
            <a:r>
              <a:rPr kumimoji="1" lang="en-US" altLang="ja-JP" dirty="0" smtClean="0"/>
              <a:t>Believed that America’s wilderness and natural resources needed to be preserved.</a:t>
            </a:r>
          </a:p>
          <a:p>
            <a:r>
              <a:rPr lang="en-US" altLang="ja-JP" dirty="0" smtClean="0"/>
              <a:t>Established the National Park Service.</a:t>
            </a:r>
            <a:endParaRPr kumimoji="1" lang="ja-JP" altLang="en-US" dirty="0"/>
          </a:p>
        </p:txBody>
      </p:sp>
      <p:pic>
        <p:nvPicPr>
          <p:cNvPr id="4" name="Picture 3" descr="2000px-US-NationalParkService-ShadedLogo.sv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961" y="4053072"/>
            <a:ext cx="1927371" cy="2509437"/>
          </a:xfrm>
          <a:prstGeom prst="rect">
            <a:avLst/>
          </a:prstGeom>
        </p:spPr>
      </p:pic>
      <p:pic>
        <p:nvPicPr>
          <p:cNvPr id="5" name="Picture 4" descr="IMG_193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55551" y="2450267"/>
            <a:ext cx="4710192" cy="303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141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Control Big Business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Nicknamed “trustbuster”</a:t>
            </a:r>
          </a:p>
          <a:p>
            <a:r>
              <a:rPr lang="en-US" altLang="ja-JP" dirty="0" smtClean="0"/>
              <a:t>Used the Sherman Anti-Trust Act (1890) to break up and regulate trusts and monopolies.</a:t>
            </a:r>
          </a:p>
          <a:p>
            <a:r>
              <a:rPr lang="en-US" altLang="ja-JP" dirty="0" smtClean="0"/>
              <a:t>Coal Strike of 1902: Roosevelt demanded that mine owners give miners higher pay and shorter working hours.</a:t>
            </a:r>
          </a:p>
          <a:p>
            <a:r>
              <a:rPr lang="en-US" altLang="ja-JP" dirty="0" smtClean="0"/>
              <a:t>This marked the first time a President took the side of the workers in a labor dispute.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57760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Consumer Protection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Passed laws that protected consumers (customers)</a:t>
            </a:r>
          </a:p>
          <a:p>
            <a:r>
              <a:rPr lang="en-US" altLang="ja-JP" dirty="0" smtClean="0"/>
              <a:t>Pure Food and Drug Act/Meat Inspection Act (1906)- required federal inspection of food and drugs and established Food and </a:t>
            </a:r>
            <a:r>
              <a:rPr lang="en-US" altLang="ja-JP" smtClean="0"/>
              <a:t>Drug Administration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54354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radition">
  <a:themeElements>
    <a:clrScheme name="Tradition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Tradition.thmx</Template>
  <TotalTime>488</TotalTime>
  <Words>308</Words>
  <Application>Microsoft Macintosh PowerPoint</Application>
  <PresentationFormat>On-screen Show (4:3)</PresentationFormat>
  <Paragraphs>34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Tradition</vt:lpstr>
      <vt:lpstr>The Life and Times of Theodore Roosevelt</vt:lpstr>
      <vt:lpstr>Early Life</vt:lpstr>
      <vt:lpstr>Early Life Continued</vt:lpstr>
      <vt:lpstr>1868-1901: “The Era of Presidential Facial Hair”</vt:lpstr>
      <vt:lpstr>PowerPoint Presentation</vt:lpstr>
      <vt:lpstr>Conservation of the Environment</vt:lpstr>
      <vt:lpstr>Control Big Business</vt:lpstr>
      <vt:lpstr>Consumer Protection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Life and Times of Theodore Roosevelt</dc:title>
  <dc:creator>Alex Accetta</dc:creator>
  <cp:lastModifiedBy>Alex Accetta</cp:lastModifiedBy>
  <cp:revision>7</cp:revision>
  <dcterms:created xsi:type="dcterms:W3CDTF">2016-11-16T04:29:42Z</dcterms:created>
  <dcterms:modified xsi:type="dcterms:W3CDTF">2016-11-16T12:37:44Z</dcterms:modified>
</cp:coreProperties>
</file>